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5" r:id="rId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>
      <p:cViewPr>
        <p:scale>
          <a:sx n="90" d="100"/>
          <a:sy n="90" d="100"/>
        </p:scale>
        <p:origin x="-48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5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0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2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11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E88-00DD-4F1B-94DA-F92810BB308B}" type="datetimeFigureOut">
              <a:rPr lang="en-GB" smtClean="0"/>
              <a:t>16/01/2015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E33D-832E-471B-9A1E-087C032BE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5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12" Type="http://schemas.openxmlformats.org/officeDocument/2006/relationships/image" Target="../media/image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image" Target="../media/image4.jpg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Celyn i CBAC\CYMDEITHAS\GTJ11810_2.jpe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5"/>
          <a:stretch/>
        </p:blipFill>
        <p:spPr bwMode="auto">
          <a:xfrm>
            <a:off x="0" y="2"/>
            <a:ext cx="2966614" cy="16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Celyn i CBAC\CYMDEITHAS\48d_CCRoadsign_NMWL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/>
        </p:blipFill>
        <p:spPr bwMode="auto">
          <a:xfrm>
            <a:off x="-15085" y="1512830"/>
            <a:ext cx="2979448" cy="5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46" y="1066917"/>
            <a:ext cx="213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CYMDEITHAS</a:t>
            </a:r>
            <a:endParaRPr lang="en-GB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131840" y="44624"/>
            <a:ext cx="3165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Book Antiqua" panose="02040602050305030304" pitchFamily="18" charset="0"/>
              </a:rPr>
              <a:t>1934       </a:t>
            </a:r>
            <a:r>
              <a:rPr lang="en-GB" sz="1600" b="1" dirty="0" smtClean="0">
                <a:latin typeface="Book Antiqua" panose="02040602050305030304" pitchFamily="18" charset="0"/>
              </a:rPr>
              <a:t>Cwm </a:t>
            </a:r>
            <a:r>
              <a:rPr lang="en-GB" sz="1600" b="1" dirty="0" err="1" smtClean="0">
                <a:latin typeface="Book Antiqua" panose="02040602050305030304" pitchFamily="18" charset="0"/>
              </a:rPr>
              <a:t>Celyn</a:t>
            </a:r>
            <a:endParaRPr lang="en-GB" sz="1600" b="1" dirty="0">
              <a:latin typeface="Book Antiqua" panose="02040602050305030304" pitchFamily="18" charset="0"/>
            </a:endParaRPr>
          </a:p>
          <a:p>
            <a:r>
              <a:rPr lang="en-GB" sz="1600" dirty="0">
                <a:latin typeface="Book Antiqua" panose="02040602050305030304" pitchFamily="18" charset="0"/>
              </a:rPr>
              <a:t>Cwm </a:t>
            </a:r>
            <a:r>
              <a:rPr lang="en-GB" sz="1600" dirty="0" err="1">
                <a:latin typeface="Book Antiqua" panose="02040602050305030304" pitchFamily="18" charset="0"/>
              </a:rPr>
              <a:t>Celyn</a:t>
            </a:r>
            <a:r>
              <a:rPr lang="en-GB" sz="1600" dirty="0">
                <a:latin typeface="Book Antiqua" panose="02040602050305030304" pitchFamily="18" charset="0"/>
              </a:rPr>
              <a:t>, </a:t>
            </a:r>
            <a:r>
              <a:rPr lang="en-GB" sz="1600" dirty="0" err="1">
                <a:latin typeface="Book Antiqua" panose="02040602050305030304" pitchFamily="18" charset="0"/>
              </a:rPr>
              <a:t>cura'm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calon</a:t>
            </a:r>
            <a:endParaRPr lang="en-GB" sz="1600" dirty="0">
              <a:latin typeface="Book Antiqua" panose="02040602050305030304" pitchFamily="18" charset="0"/>
            </a:endParaRPr>
          </a:p>
          <a:p>
            <a:r>
              <a:rPr lang="en-GB" sz="1600" dirty="0">
                <a:latin typeface="Book Antiqua" panose="02040602050305030304" pitchFamily="18" charset="0"/>
              </a:rPr>
              <a:t>Dim </a:t>
            </a:r>
            <a:r>
              <a:rPr lang="en-GB" sz="1600" dirty="0" err="1">
                <a:latin typeface="Book Antiqua" panose="02040602050305030304" pitchFamily="18" charset="0"/>
              </a:rPr>
              <a:t>ond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sôn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amdanat</a:t>
            </a:r>
            <a:r>
              <a:rPr lang="en-GB" sz="1600" dirty="0">
                <a:latin typeface="Book Antiqua" panose="02040602050305030304" pitchFamily="18" charset="0"/>
              </a:rPr>
              <a:t> ti,</a:t>
            </a:r>
          </a:p>
          <a:p>
            <a:r>
              <a:rPr lang="en-GB" sz="1600" dirty="0">
                <a:latin typeface="Book Antiqua" panose="02040602050305030304" pitchFamily="18" charset="0"/>
              </a:rPr>
              <a:t>Mae </a:t>
            </a:r>
            <a:r>
              <a:rPr lang="en-GB" sz="1600" dirty="0" err="1">
                <a:latin typeface="Book Antiqua" panose="02040602050305030304" pitchFamily="18" charset="0"/>
              </a:rPr>
              <a:t>rhyw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swyn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i'm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yn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dy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enw</a:t>
            </a:r>
            <a:r>
              <a:rPr lang="en-GB" sz="1600" dirty="0">
                <a:latin typeface="Book Antiqua" panose="02040602050305030304" pitchFamily="18" charset="0"/>
              </a:rPr>
              <a:t>,</a:t>
            </a:r>
          </a:p>
          <a:p>
            <a:r>
              <a:rPr lang="en-GB" sz="1600" dirty="0" err="1">
                <a:latin typeface="Book Antiqua" panose="02040602050305030304" pitchFamily="18" charset="0"/>
              </a:rPr>
              <a:t>Yn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dy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>
                <a:latin typeface="Book Antiqua" panose="02040602050305030304" pitchFamily="18" charset="0"/>
              </a:rPr>
              <a:t>fawredd</a:t>
            </a:r>
            <a:r>
              <a:rPr lang="en-GB" sz="1600" dirty="0">
                <a:latin typeface="Book Antiqua" panose="02040602050305030304" pitchFamily="18" charset="0"/>
              </a:rPr>
              <a:t> a </a:t>
            </a:r>
            <a:r>
              <a:rPr lang="en-GB" sz="1600" dirty="0" err="1">
                <a:latin typeface="Book Antiqua" panose="02040602050305030304" pitchFamily="18" charset="0"/>
              </a:rPr>
              <a:t>dy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</a:rPr>
              <a:t>fri</a:t>
            </a:r>
            <a:r>
              <a:rPr lang="en-GB" sz="1600" dirty="0">
                <a:latin typeface="Book Antiqua" panose="02040602050305030304" pitchFamily="18" charset="0"/>
              </a:rPr>
              <a:t> </a:t>
            </a:r>
            <a:r>
              <a:rPr lang="en-GB" sz="1600" dirty="0" smtClean="0">
                <a:latin typeface="Book Antiqua" panose="02040602050305030304" pitchFamily="18" charset="0"/>
              </a:rPr>
              <a:t>…</a:t>
            </a:r>
            <a:endParaRPr lang="en-GB" sz="16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970054" y="2492896"/>
            <a:ext cx="7488832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le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Capel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boddi’r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Cwm?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Pa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fath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o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ddigwyddiadau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oedd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Pa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dystiolaeth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sydd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gerdd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brofi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bod Cwm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Celyn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amaethyddol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Diwylliedig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 Clos?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O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astudio’r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gerdd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byddech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chi’n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egluro’r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gair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CYMDEITHAS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Sut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byddech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chi’n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disgrifio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cymdeithas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eich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ardal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chi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heddiw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Ewch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fyd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un o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gymeriadau’r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lluniau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,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disgrifiwch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gweithgaredd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/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yr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hyn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y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mae’n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ei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Book Antiqua" panose="02040602050305030304" pitchFamily="18" charset="0"/>
                <a:cs typeface="Arial" panose="020B0604020202020204" pitchFamily="34" charset="0"/>
              </a:rPr>
              <a:t>wneud</a:t>
            </a:r>
            <a:r>
              <a:rPr lang="en-GB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E:\Lluniau Tryweryn\Wedi'i cywasgu\Cor Telyn Capel Celyn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" y="4619159"/>
            <a:ext cx="3273245" cy="22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5017" r="2549"/>
          <a:stretch/>
        </p:blipFill>
        <p:spPr>
          <a:xfrm>
            <a:off x="5970032" y="4631820"/>
            <a:ext cx="3173968" cy="2226179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02" y="0"/>
            <a:ext cx="2885997" cy="2060845"/>
          </a:xfrm>
          <a:prstGeom prst="rect">
            <a:avLst/>
          </a:prstGeom>
        </p:spPr>
      </p:pic>
      <p:sp>
        <p:nvSpPr>
          <p:cNvPr id="2" name="TextBox 1">
            <a:hlinkClick r:id="rId5" action="ppaction://hlinksldjump"/>
          </p:cNvPr>
          <p:cNvSpPr txBox="1"/>
          <p:nvPr/>
        </p:nvSpPr>
        <p:spPr>
          <a:xfrm>
            <a:off x="3527321" y="1609636"/>
            <a:ext cx="259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Darllenwch</a:t>
            </a:r>
            <a:r>
              <a:rPr lang="en-GB" sz="1400" i="1" dirty="0" smtClean="0"/>
              <a:t> y </a:t>
            </a:r>
            <a:r>
              <a:rPr lang="en-GB" sz="1400" i="1" dirty="0" err="1" smtClean="0"/>
              <a:t>gerdd</a:t>
            </a:r>
            <a:r>
              <a:rPr lang="en-GB" sz="1400" i="1" dirty="0" smtClean="0"/>
              <a:t>  </a:t>
            </a:r>
            <a:r>
              <a:rPr lang="en-GB" sz="1400" i="1" dirty="0" err="1" smtClean="0"/>
              <a:t>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gyd</a:t>
            </a:r>
            <a:r>
              <a:rPr lang="en-GB" sz="1400" i="1" dirty="0" smtClean="0"/>
              <a:t> a </a:t>
            </a:r>
            <a:r>
              <a:rPr lang="en-GB" sz="1400" i="1" dirty="0" err="1" smtClean="0"/>
              <a:t>cheisiwch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greu</a:t>
            </a:r>
            <a:r>
              <a:rPr lang="en-GB" sz="1400" i="1" dirty="0" smtClean="0"/>
              <a:t> map </a:t>
            </a:r>
            <a:r>
              <a:rPr lang="en-GB" sz="1400" i="1" dirty="0" err="1" smtClean="0"/>
              <a:t>o’r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ardal</a:t>
            </a:r>
            <a:r>
              <a:rPr lang="en-GB" sz="1400" i="1" dirty="0" smtClean="0"/>
              <a:t>.</a:t>
            </a:r>
            <a:endParaRPr lang="en-GB" sz="1400" i="1" dirty="0"/>
          </a:p>
        </p:txBody>
      </p:sp>
      <p:sp>
        <p:nvSpPr>
          <p:cNvPr id="6" name="Striped Right Arrow 5">
            <a:hlinkClick r:id="rId5" action="ppaction://hlinksldjump"/>
          </p:cNvPr>
          <p:cNvSpPr/>
          <p:nvPr/>
        </p:nvSpPr>
        <p:spPr>
          <a:xfrm>
            <a:off x="3203847" y="1721094"/>
            <a:ext cx="360041" cy="33975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delwedd.llgc.org.uk/delweddau/gch/gch14238.jpg?return_url=http%3a%2f%2fcat.llgc.org.uk%3a80%2fcgi-bin%2fgw%2fchameleon%3fsessionid%3d2015011616324227958%26skin%3dfull%26submittheform%3dSearch%26usersrch%3d1%26beginsrch%3d1%26function%3dINITREQ%26search%3dKEYWORD%26rootsearch%3dKEYWORD%26histsearch%3dKEYWORD%26elementcount%3d3%26lng%3dcy%26pos%3d1%26t1%3dgch14238%26u1%3d1035%26host%3dlisbon.llgc.org.uk%252B9901%252BDEFAULT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1"/>
          <a:stretch/>
        </p:blipFill>
        <p:spPr bwMode="auto">
          <a:xfrm>
            <a:off x="3352873" y="4642453"/>
            <a:ext cx="2512847" cy="22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77994"/>
              </p:ext>
            </p:extLst>
          </p:nvPr>
        </p:nvGraphicFramePr>
        <p:xfrm>
          <a:off x="179512" y="116632"/>
          <a:ext cx="4320480" cy="6571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6308729" imgH="9608847" progId="Word.Document.12">
                  <p:embed/>
                </p:oleObj>
              </mc:Choice>
              <mc:Fallback>
                <p:oleObj name="Document" r:id="rId4" imgW="6308729" imgH="9608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4320480" cy="6571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E:\Celyn i CBAC\CYMDEITHAS\GTJ11810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6" y="1"/>
            <a:ext cx="91316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Diwylliant yr ard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7560" y="260648"/>
            <a:ext cx="1384920" cy="1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148"/>
            <a:ext cx="6760803" cy="68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Left Arrow 2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" action="ppaction://hlinkshowjump?jump=firstslide"/>
          </p:cNvPr>
          <p:cNvSpPr/>
          <p:nvPr/>
        </p:nvSpPr>
        <p:spPr>
          <a:xfrm>
            <a:off x="8460432" y="6165304"/>
            <a:ext cx="43204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 smtClean="0"/>
              <a:t>Sut</a:t>
            </a:r>
            <a:r>
              <a:rPr lang="en-GB" sz="2800" b="1" dirty="0" smtClean="0"/>
              <a:t> le </a:t>
            </a:r>
            <a:r>
              <a:rPr lang="en-GB" sz="2800" b="1" dirty="0" err="1" smtClean="0"/>
              <a:t>oedd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Capel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Celyn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boddi’r</a:t>
            </a:r>
            <a:r>
              <a:rPr lang="en-GB" sz="2800" b="1" dirty="0" smtClean="0"/>
              <a:t> Cwm?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Pa </a:t>
            </a:r>
            <a:r>
              <a:rPr lang="en-GB" sz="2800" b="1" dirty="0" err="1" smtClean="0"/>
              <a:t>fath</a:t>
            </a:r>
            <a:r>
              <a:rPr lang="en-GB" sz="2800" b="1" dirty="0" smtClean="0"/>
              <a:t> o </a:t>
            </a:r>
            <a:r>
              <a:rPr lang="en-GB" sz="2800" b="1" dirty="0" err="1" smtClean="0"/>
              <a:t>ddigwyddiadau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oedd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ardal</a:t>
            </a:r>
            <a:r>
              <a:rPr lang="en-GB" sz="2800" b="1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Pa </a:t>
            </a:r>
            <a:r>
              <a:rPr lang="en-GB" sz="2800" b="1" dirty="0" err="1" smtClean="0"/>
              <a:t>dystiolaeth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sydd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y </a:t>
            </a:r>
            <a:r>
              <a:rPr lang="en-GB" sz="2800" b="1" dirty="0" err="1" smtClean="0"/>
              <a:t>lluniau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gerdd</a:t>
            </a:r>
            <a:r>
              <a:rPr lang="en-GB" sz="2800" b="1" dirty="0" smtClean="0"/>
              <a:t> i </a:t>
            </a:r>
            <a:r>
              <a:rPr lang="en-GB" sz="2800" b="1" dirty="0" err="1" smtClean="0"/>
              <a:t>brofi</a:t>
            </a:r>
            <a:r>
              <a:rPr lang="en-GB" sz="2800" b="1" dirty="0" smtClean="0"/>
              <a:t> bod Cwm </a:t>
            </a:r>
            <a:r>
              <a:rPr lang="en-GB" sz="2800" b="1" dirty="0" err="1" smtClean="0"/>
              <a:t>Celyn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ardal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amaethyddol</a:t>
            </a:r>
            <a:r>
              <a:rPr lang="en-GB" sz="2800" b="1" dirty="0" smtClean="0"/>
              <a:t>? </a:t>
            </a:r>
            <a:r>
              <a:rPr lang="en-GB" sz="2800" b="1" dirty="0" err="1" smtClean="0"/>
              <a:t>Diwylliedig</a:t>
            </a:r>
            <a:r>
              <a:rPr lang="en-GB" sz="2800" b="1" dirty="0" smtClean="0"/>
              <a:t>? Clos?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O </a:t>
            </a:r>
            <a:r>
              <a:rPr lang="en-GB" sz="2800" b="1" dirty="0" err="1" smtClean="0"/>
              <a:t>astudio’r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lluniau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gerdd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sut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byddech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chi’n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egluro’r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gair</a:t>
            </a:r>
            <a:r>
              <a:rPr lang="en-GB" sz="2800" b="1" dirty="0" smtClean="0"/>
              <a:t> CYMDEITHAS?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 smtClean="0"/>
              <a:t>Sut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byddech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chi’n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disgrifio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cymdeithas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eich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ardal</a:t>
            </a:r>
            <a:r>
              <a:rPr lang="en-GB" sz="2800" b="1" dirty="0" smtClean="0"/>
              <a:t> chi </a:t>
            </a:r>
            <a:r>
              <a:rPr lang="en-GB" sz="2800" b="1" dirty="0" err="1" smtClean="0"/>
              <a:t>heddiw</a:t>
            </a:r>
            <a:r>
              <a:rPr lang="en-GB" sz="2800" b="1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 smtClean="0"/>
              <a:t>Ewch</a:t>
            </a:r>
            <a:r>
              <a:rPr lang="en-GB" sz="2800" b="1" dirty="0" smtClean="0"/>
              <a:t> i </a:t>
            </a:r>
            <a:r>
              <a:rPr lang="en-GB" sz="2800" b="1" dirty="0" err="1" smtClean="0"/>
              <a:t>fyd</a:t>
            </a:r>
            <a:r>
              <a:rPr lang="en-GB" sz="2800" b="1" dirty="0" smtClean="0"/>
              <a:t> un o </a:t>
            </a:r>
            <a:r>
              <a:rPr lang="en-GB" sz="2800" b="1" dirty="0" err="1" smtClean="0"/>
              <a:t>gymeriadau’r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lluniau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disgrifiwch</a:t>
            </a:r>
            <a:r>
              <a:rPr lang="en-GB" sz="2800" b="1" dirty="0" smtClean="0"/>
              <a:t> y </a:t>
            </a:r>
            <a:r>
              <a:rPr lang="en-GB" sz="2800" b="1" dirty="0" err="1" smtClean="0"/>
              <a:t>gweithgaredd</a:t>
            </a:r>
            <a:r>
              <a:rPr lang="en-GB" sz="2800" b="1" dirty="0" smtClean="0"/>
              <a:t>/</a:t>
            </a:r>
            <a:r>
              <a:rPr lang="en-GB" sz="2800" b="1" dirty="0" err="1" smtClean="0"/>
              <a:t>yr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hyn</a:t>
            </a:r>
            <a:r>
              <a:rPr lang="en-GB" sz="2800" b="1" dirty="0" smtClean="0"/>
              <a:t> y </a:t>
            </a:r>
            <a:r>
              <a:rPr lang="en-GB" sz="2800" b="1" dirty="0" err="1" smtClean="0"/>
              <a:t>mae’n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wneud</a:t>
            </a:r>
            <a:r>
              <a:rPr lang="en-GB" sz="2800" b="1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200</Words>
  <Application>Microsoft Office PowerPoint</Application>
  <PresentationFormat>Sioe Ar-sgrin (4:3)</PresentationFormat>
  <Paragraphs>19</Paragraphs>
  <Slides>8</Slides>
  <Notes>0</Notes>
  <HiddenSlides>0</HiddenSlides>
  <MMClips>1</MMClips>
  <ScaleCrop>false</ScaleCrop>
  <HeadingPairs>
    <vt:vector size="6" baseType="variant">
      <vt:variant>
        <vt:lpstr>Thema</vt:lpstr>
      </vt:variant>
      <vt:variant>
        <vt:i4>1</vt:i4>
      </vt:variant>
      <vt:variant>
        <vt:lpstr>Gweinyddion OLE Planedig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  <vt:lpstr>Cyflwyniad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WJEC</cp:lastModifiedBy>
  <cp:revision>23</cp:revision>
  <cp:lastPrinted>2014-10-15T10:23:43Z</cp:lastPrinted>
  <dcterms:created xsi:type="dcterms:W3CDTF">2014-04-03T08:56:10Z</dcterms:created>
  <dcterms:modified xsi:type="dcterms:W3CDTF">2015-01-16T16:38:36Z</dcterms:modified>
</cp:coreProperties>
</file>